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9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65" d="100"/>
          <a:sy n="165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684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35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347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31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7324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0309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965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0753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17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00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9686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44438-804A-154A-9DC7-69C87206A002}" type="datetimeFigureOut">
              <a:rPr kumimoji="1" lang="ja-JP" altLang="en-US" smtClean="0"/>
              <a:t>2024/4/22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66E4-FE51-CB47-AF46-C8A0C073CB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177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吹き出し: 四角形 17">
            <a:extLst>
              <a:ext uri="{FF2B5EF4-FFF2-40B4-BE49-F238E27FC236}">
                <a16:creationId xmlns:a16="http://schemas.microsoft.com/office/drawing/2014/main" id="{E059E520-C233-E677-BBEB-30AC9ED59888}"/>
              </a:ext>
            </a:extLst>
          </p:cNvPr>
          <p:cNvSpPr/>
          <p:nvPr/>
        </p:nvSpPr>
        <p:spPr>
          <a:xfrm>
            <a:off x="61994" y="3493595"/>
            <a:ext cx="1704814" cy="1341876"/>
          </a:xfrm>
          <a:prstGeom prst="wedgeRectCallout">
            <a:avLst>
              <a:gd name="adj1" fmla="val 63751"/>
              <a:gd name="adj2" fmla="val -2073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利益相反事項開示</a:t>
            </a:r>
            <a:endParaRPr kumimoji="1" lang="en-US" altLang="ja-JP" sz="11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（演題登録時の開示基準に従って開示となりますが、開示すべき事項がない場合はこのスライドを、開示すべき事項がある場合は次ページのスライドを使用）</a:t>
            </a:r>
            <a:endParaRPr kumimoji="1" lang="ja-JP" altLang="en-US" sz="11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pic>
        <p:nvPicPr>
          <p:cNvPr id="3" name="グラフィックス 2">
            <a:extLst>
              <a:ext uri="{FF2B5EF4-FFF2-40B4-BE49-F238E27FC236}">
                <a16:creationId xmlns:a16="http://schemas.microsoft.com/office/drawing/2014/main" id="{EFF43335-71E5-0BB9-5DB8-24E8FF2FD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731632" y="3149667"/>
            <a:ext cx="7848600" cy="49530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0CEC220B-2F8A-B42B-3176-53D5B59674C6}"/>
              </a:ext>
            </a:extLst>
          </p:cNvPr>
          <p:cNvSpPr txBox="1">
            <a:spLocks/>
          </p:cNvSpPr>
          <p:nvPr/>
        </p:nvSpPr>
        <p:spPr>
          <a:xfrm>
            <a:off x="2064256" y="2441412"/>
            <a:ext cx="5183347" cy="3305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>
                <a:latin typeface="MS PGothic" panose="020B0600070205080204" pitchFamily="34" charset="-128"/>
                <a:ea typeface="MS PGothic" panose="020B0600070205080204" pitchFamily="34" charset="-128"/>
              </a:rPr>
              <a:t>利益相反状態の開示に関わる演者氏名</a:t>
            </a:r>
            <a:endParaRPr lang="ja-JP" altLang="en-US" sz="18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3B44C10-A516-7DE6-C63C-22374DEDD468}"/>
              </a:ext>
            </a:extLst>
          </p:cNvPr>
          <p:cNvSpPr/>
          <p:nvPr/>
        </p:nvSpPr>
        <p:spPr>
          <a:xfrm>
            <a:off x="738722" y="1413668"/>
            <a:ext cx="7841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発表者所属・氏名</a:t>
            </a:r>
            <a:endParaRPr kumimoji="1" lang="en-US" altLang="ja-JP" sz="2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（発表者に</a:t>
            </a:r>
            <a:r>
              <a:rPr kumimoji="1"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○</a:t>
            </a:r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印）</a:t>
            </a:r>
            <a:endParaRPr kumimoji="1" lang="ja-JP" altLang="en-US" sz="2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7C7750C1-EB85-606E-AB45-7FE449E8D2FF}"/>
              </a:ext>
            </a:extLst>
          </p:cNvPr>
          <p:cNvSpPr txBox="1">
            <a:spLocks/>
          </p:cNvSpPr>
          <p:nvPr/>
        </p:nvSpPr>
        <p:spPr>
          <a:xfrm>
            <a:off x="444257" y="500827"/>
            <a:ext cx="8471002" cy="10026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演題タイトル</a:t>
            </a:r>
            <a:endParaRPr kumimoji="1" lang="ja-JP" altLang="en-US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A314EF3-53A9-B250-3345-FA4FFF135CCF}"/>
              </a:ext>
            </a:extLst>
          </p:cNvPr>
          <p:cNvSpPr/>
          <p:nvPr/>
        </p:nvSpPr>
        <p:spPr>
          <a:xfrm>
            <a:off x="3456237" y="2723621"/>
            <a:ext cx="23993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>
                <a:latin typeface="Calibri" charset="0"/>
              </a:rPr>
              <a:t>氏名</a:t>
            </a:r>
            <a:endParaRPr lang="ja-JP" altLang="en-US" sz="2000" dirty="0"/>
          </a:p>
        </p:txBody>
      </p:sp>
      <p:pic>
        <p:nvPicPr>
          <p:cNvPr id="9" name="グラフィックス 8">
            <a:extLst>
              <a:ext uri="{FF2B5EF4-FFF2-40B4-BE49-F238E27FC236}">
                <a16:creationId xmlns:a16="http://schemas.microsoft.com/office/drawing/2014/main" id="{C1C46397-F291-270C-A902-A25AF3633D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738722" y="2284900"/>
            <a:ext cx="7848600" cy="49530"/>
          </a:xfrm>
          <a:prstGeom prst="rect">
            <a:avLst/>
          </a:prstGeom>
        </p:spPr>
      </p:pic>
      <p:sp>
        <p:nvSpPr>
          <p:cNvPr id="11" name="サブタイトル 2">
            <a:extLst>
              <a:ext uri="{FF2B5EF4-FFF2-40B4-BE49-F238E27FC236}">
                <a16:creationId xmlns:a16="http://schemas.microsoft.com/office/drawing/2014/main" id="{F65BAC1A-82F5-74C9-E69A-2C9E0B988B2D}"/>
              </a:ext>
            </a:extLst>
          </p:cNvPr>
          <p:cNvSpPr txBox="1">
            <a:spLocks/>
          </p:cNvSpPr>
          <p:nvPr/>
        </p:nvSpPr>
        <p:spPr bwMode="auto">
          <a:xfrm>
            <a:off x="847210" y="3345184"/>
            <a:ext cx="7848600" cy="859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eaLnBrk="1" hangingPunct="1">
              <a:spcBef>
                <a:spcPts val="0"/>
              </a:spcBef>
            </a:pPr>
            <a:r>
              <a:rPr lang="ja-JP" altLang="en-US" sz="2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私は本発表演題に関して、</a:t>
            </a:r>
            <a:endParaRPr lang="en-US" altLang="ja-JP" sz="2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342900" indent="-342900" eaLnBrk="1" hangingPunct="1">
              <a:spcBef>
                <a:spcPts val="0"/>
              </a:spcBef>
            </a:pPr>
            <a:r>
              <a:rPr lang="ja-JP" altLang="en-US" sz="2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開示すべき利益相反事項はありません。</a:t>
            </a:r>
            <a:endParaRPr lang="en-US" altLang="ja-JP" sz="2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ja-JP" sz="2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9A2A60-DACA-AEFD-1C09-EB4E6860FD5E}"/>
              </a:ext>
            </a:extLst>
          </p:cNvPr>
          <p:cNvSpPr txBox="1"/>
          <p:nvPr/>
        </p:nvSpPr>
        <p:spPr>
          <a:xfrm>
            <a:off x="0" y="91260"/>
            <a:ext cx="167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COI</a:t>
            </a:r>
            <a:r>
              <a:rPr kumimoji="1" lang="ja-JP" altLang="en-US"/>
              <a:t>なしの場合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13798F0-22D5-BED9-54CD-572A8F99AABA}"/>
              </a:ext>
            </a:extLst>
          </p:cNvPr>
          <p:cNvSpPr txBox="1"/>
          <p:nvPr/>
        </p:nvSpPr>
        <p:spPr>
          <a:xfrm>
            <a:off x="7445829" y="21045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289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吹き出し: 四角形 17">
            <a:extLst>
              <a:ext uri="{FF2B5EF4-FFF2-40B4-BE49-F238E27FC236}">
                <a16:creationId xmlns:a16="http://schemas.microsoft.com/office/drawing/2014/main" id="{1A567626-F5BE-7F84-1218-3DD5773F6F81}"/>
              </a:ext>
            </a:extLst>
          </p:cNvPr>
          <p:cNvSpPr/>
          <p:nvPr/>
        </p:nvSpPr>
        <p:spPr>
          <a:xfrm>
            <a:off x="61994" y="3377483"/>
            <a:ext cx="1704814" cy="1149078"/>
          </a:xfrm>
          <a:prstGeom prst="wedgeRectCallout">
            <a:avLst>
              <a:gd name="adj1" fmla="val 58296"/>
              <a:gd name="adj2" fmla="val 2257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利益相反事項開示</a:t>
            </a:r>
            <a:endParaRPr kumimoji="1" lang="en-US" altLang="ja-JP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1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（開示すべき項目のみ、演題登録時の開示基準に従って開示ください）</a:t>
            </a:r>
            <a:endParaRPr kumimoji="1" lang="ja-JP" altLang="en-US" sz="1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pic>
        <p:nvPicPr>
          <p:cNvPr id="15" name="グラフィックス 14">
            <a:extLst>
              <a:ext uri="{FF2B5EF4-FFF2-40B4-BE49-F238E27FC236}">
                <a16:creationId xmlns:a16="http://schemas.microsoft.com/office/drawing/2014/main" id="{D87CD396-8625-D181-57DD-736822B5B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731632" y="2855327"/>
            <a:ext cx="7848600" cy="49530"/>
          </a:xfrm>
          <a:prstGeom prst="rect">
            <a:avLst/>
          </a:prstGeom>
        </p:spPr>
      </p:pic>
      <p:sp>
        <p:nvSpPr>
          <p:cNvPr id="16" name="タイトル 1">
            <a:extLst>
              <a:ext uri="{FF2B5EF4-FFF2-40B4-BE49-F238E27FC236}">
                <a16:creationId xmlns:a16="http://schemas.microsoft.com/office/drawing/2014/main" id="{BB2C2290-FE3B-2AFA-485F-F77DB4AD85FF}"/>
              </a:ext>
            </a:extLst>
          </p:cNvPr>
          <p:cNvSpPr txBox="1">
            <a:spLocks/>
          </p:cNvSpPr>
          <p:nvPr/>
        </p:nvSpPr>
        <p:spPr>
          <a:xfrm>
            <a:off x="2064256" y="2247810"/>
            <a:ext cx="5183347" cy="3305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800" b="1">
                <a:latin typeface="MS PGothic" panose="020B0600070205080204" pitchFamily="34" charset="-128"/>
                <a:ea typeface="MS PGothic" panose="020B0600070205080204" pitchFamily="34" charset="-128"/>
              </a:rPr>
              <a:t>利益相反状態の開示に関わる演者氏名</a:t>
            </a:r>
            <a:endParaRPr lang="ja-JP" altLang="en-US" sz="18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8791879-2DA5-ABF6-EBA4-20765D011EA2}"/>
              </a:ext>
            </a:extLst>
          </p:cNvPr>
          <p:cNvSpPr/>
          <p:nvPr/>
        </p:nvSpPr>
        <p:spPr>
          <a:xfrm>
            <a:off x="738722" y="1297556"/>
            <a:ext cx="7841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発表者所属・氏名</a:t>
            </a:r>
            <a:endParaRPr kumimoji="1" lang="en-US" altLang="ja-JP" sz="2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（発表者に</a:t>
            </a:r>
            <a:r>
              <a:rPr kumimoji="1"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○</a:t>
            </a:r>
            <a:r>
              <a: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印）</a:t>
            </a:r>
            <a:endParaRPr kumimoji="1" lang="ja-JP" altLang="en-US" sz="24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E36FAFAD-A8C1-6706-D9D0-966AD754094A}"/>
              </a:ext>
            </a:extLst>
          </p:cNvPr>
          <p:cNvSpPr txBox="1">
            <a:spLocks/>
          </p:cNvSpPr>
          <p:nvPr/>
        </p:nvSpPr>
        <p:spPr>
          <a:xfrm>
            <a:off x="444257" y="384715"/>
            <a:ext cx="8471002" cy="1002619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演題タイトル</a:t>
            </a:r>
            <a:endParaRPr kumimoji="1" lang="ja-JP" altLang="en-US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161ABF1-1A24-1512-ACD7-72E015EA0F4D}"/>
              </a:ext>
            </a:extLst>
          </p:cNvPr>
          <p:cNvSpPr/>
          <p:nvPr/>
        </p:nvSpPr>
        <p:spPr>
          <a:xfrm>
            <a:off x="3456237" y="2530019"/>
            <a:ext cx="23993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>
                <a:latin typeface="Calibri" charset="0"/>
              </a:rPr>
              <a:t>氏名</a:t>
            </a:r>
            <a:endParaRPr lang="ja-JP" altLang="en-US" sz="2000" dirty="0"/>
          </a:p>
        </p:txBody>
      </p:sp>
      <p:pic>
        <p:nvPicPr>
          <p:cNvPr id="21" name="グラフィックス 20">
            <a:extLst>
              <a:ext uri="{FF2B5EF4-FFF2-40B4-BE49-F238E27FC236}">
                <a16:creationId xmlns:a16="http://schemas.microsoft.com/office/drawing/2014/main" id="{21A77301-E69D-99A6-980F-4DAE46E9E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738722" y="2168788"/>
            <a:ext cx="7848600" cy="49530"/>
          </a:xfrm>
          <a:prstGeom prst="rect">
            <a:avLst/>
          </a:prstGeom>
        </p:spPr>
      </p:pic>
      <p:sp>
        <p:nvSpPr>
          <p:cNvPr id="23" name="サブタイトル 2">
            <a:extLst>
              <a:ext uri="{FF2B5EF4-FFF2-40B4-BE49-F238E27FC236}">
                <a16:creationId xmlns:a16="http://schemas.microsoft.com/office/drawing/2014/main" id="{E9D904BB-2763-303E-BC1E-4C0E09BC9DFB}"/>
              </a:ext>
            </a:extLst>
          </p:cNvPr>
          <p:cNvSpPr txBox="1">
            <a:spLocks/>
          </p:cNvSpPr>
          <p:nvPr/>
        </p:nvSpPr>
        <p:spPr bwMode="auto">
          <a:xfrm>
            <a:off x="738722" y="2898718"/>
            <a:ext cx="7848600" cy="1434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eaLnBrk="1" hangingPunct="1">
              <a:lnSpc>
                <a:spcPts val="1200"/>
              </a:lnSpc>
            </a:pP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私は本発表演題に関しては、以下の利益相反事項があります。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企業などの役員・顧問職：〇〇会社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エクイティ（株式等）：〇〇会社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solidFill>
                  <a:schemeClr val="bg1">
                    <a:lumMod val="65000"/>
                  </a:schemeClr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特許権：〇〇会社：無し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会議の出席等に伴う謝礼：無し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原稿料：無し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 i="0" u="none" strike="noStrike">
                <a:solidFill>
                  <a:srgbClr val="333333"/>
                </a:solidFill>
                <a:effectLst/>
                <a:highlight>
                  <a:srgbClr val="FF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企業等が契約に基づいて提供する研究費</a:t>
            </a: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：〇〇会社</a:t>
            </a:r>
            <a:endParaRPr lang="en-US" altLang="ja-JP" sz="1400" b="1" i="0" u="none" strike="noStrike" dirty="0">
              <a:solidFill>
                <a:schemeClr val="tx1"/>
              </a:solidFill>
              <a:effectLst/>
              <a:highlight>
                <a:srgbClr val="FFFFFF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 i="0" u="none" strike="noStrike">
                <a:solidFill>
                  <a:srgbClr val="333333"/>
                </a:solidFill>
                <a:effectLst/>
                <a:highlight>
                  <a:srgbClr val="FF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企業等が提供する奨学・奨励寄付金もしくは民間学術助成団体から助成される研究助成金</a:t>
            </a:r>
            <a:r>
              <a:rPr lang="ja-JP" altLang="en-US" sz="1400" b="1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：〇〇会社</a:t>
            </a:r>
            <a:endParaRPr lang="en-US" altLang="ja-JP" sz="1400" b="1" dirty="0">
              <a:solidFill>
                <a:schemeClr val="tx1"/>
              </a:solidFill>
              <a:highlight>
                <a:srgbClr val="FFFFFF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 i="0" u="none" strike="noStrike">
                <a:solidFill>
                  <a:srgbClr val="333333"/>
                </a:solidFill>
                <a:effectLst/>
                <a:highlight>
                  <a:srgbClr val="FF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寄付講座：</a:t>
            </a:r>
            <a:endParaRPr lang="en-US" altLang="ja-JP" sz="1400" b="1" i="0" u="none" strike="noStrike" dirty="0">
              <a:solidFill>
                <a:srgbClr val="333333"/>
              </a:solidFill>
              <a:effectLst/>
              <a:highlight>
                <a:srgbClr val="FFFFFF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1600200" indent="-369888" algn="l" eaLnBrk="1" hangingPunct="1">
              <a:lnSpc>
                <a:spcPts val="1200"/>
              </a:lnSpc>
              <a:buFont typeface="Arial" panose="020B0604020202020204" pitchFamily="34" charset="0"/>
              <a:buChar char="•"/>
            </a:pPr>
            <a:r>
              <a:rPr lang="ja-JP" altLang="en-US" sz="1400" b="1" i="0" u="none" strike="noStrike">
                <a:solidFill>
                  <a:srgbClr val="333333"/>
                </a:solidFill>
                <a:effectLst/>
                <a:highlight>
                  <a:srgbClr val="FF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その他の報酬（研究とは直接無関係な旅行・贈答品等）：</a:t>
            </a:r>
            <a:endParaRPr lang="en-US" altLang="ja-JP" sz="1400" b="1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" name="吹き出し: 四角形 17">
            <a:extLst>
              <a:ext uri="{FF2B5EF4-FFF2-40B4-BE49-F238E27FC236}">
                <a16:creationId xmlns:a16="http://schemas.microsoft.com/office/drawing/2014/main" id="{7751474F-7989-2E8C-1124-D8EB4F52852F}"/>
              </a:ext>
            </a:extLst>
          </p:cNvPr>
          <p:cNvSpPr/>
          <p:nvPr/>
        </p:nvSpPr>
        <p:spPr>
          <a:xfrm>
            <a:off x="7111140" y="3126807"/>
            <a:ext cx="1804119" cy="945262"/>
          </a:xfrm>
          <a:prstGeom prst="wedgeRectCallout">
            <a:avLst>
              <a:gd name="adj1" fmla="val -209886"/>
              <a:gd name="adj2" fmla="val -3725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開示すべき項目が無い項目は、項目ごと削除ください。このスライドでは「無し」と表記していますが、無い場合は項目ごと削除下さい。</a:t>
            </a:r>
            <a:endParaRPr kumimoji="1" lang="ja-JP" altLang="en-US" sz="11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BE110E-73BC-3125-2BDA-3728BED97E21}"/>
              </a:ext>
            </a:extLst>
          </p:cNvPr>
          <p:cNvSpPr txBox="1"/>
          <p:nvPr/>
        </p:nvSpPr>
        <p:spPr>
          <a:xfrm>
            <a:off x="130629" y="117816"/>
            <a:ext cx="16702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COI</a:t>
            </a:r>
            <a:r>
              <a:rPr kumimoji="1" lang="ja-JP" altLang="en-US"/>
              <a:t>ありの場合</a:t>
            </a:r>
          </a:p>
        </p:txBody>
      </p:sp>
    </p:spTree>
    <p:extLst>
      <p:ext uri="{BB962C8B-B14F-4D97-AF65-F5344CB8AC3E}">
        <p14:creationId xmlns:p14="http://schemas.microsoft.com/office/powerpoint/2010/main" val="25328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685160-E1D4-4B9A-6E6A-556D8FD5C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393" y="345962"/>
            <a:ext cx="7886700" cy="326350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ja-JP" altLang="en-US" sz="2000" b="1">
                <a:latin typeface="Calibri" charset="0"/>
                <a:ea typeface="ＭＳ Ｐゴシック" charset="0"/>
              </a:rPr>
              <a:t>下記についてスライド１枚に簡潔にまとめる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000" b="1">
                <a:latin typeface="Calibri" charset="0"/>
                <a:ea typeface="ＭＳ Ｐゴシック" charset="0"/>
              </a:rPr>
              <a:t>（スライド枚数はタイトルページを入れてトータル２枚まで受付ます）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ja-JP" altLang="en-US" sz="2000" b="1">
                <a:latin typeface="Calibri" charset="0"/>
                <a:ea typeface="ＭＳ Ｐゴシック" charset="0"/>
              </a:rPr>
              <a:t>・研究概要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ja-JP" altLang="en-US" sz="2000" b="1">
                <a:latin typeface="Calibri" charset="0"/>
                <a:ea typeface="ＭＳ Ｐゴシック" charset="0"/>
              </a:rPr>
              <a:t>研究目的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ja-JP" altLang="en-US" sz="2000" b="1">
                <a:latin typeface="Calibri" charset="0"/>
                <a:ea typeface="ＭＳ Ｐゴシック" charset="0"/>
              </a:rPr>
              <a:t>研究結果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>
              <a:lnSpc>
                <a:spcPct val="100000"/>
              </a:lnSpc>
            </a:pPr>
            <a:r>
              <a:rPr lang="ja-JP" altLang="en-US" sz="2000" b="1">
                <a:latin typeface="Calibri" charset="0"/>
                <a:ea typeface="ＭＳ Ｐゴシック" charset="0"/>
              </a:rPr>
              <a:t>まとめ（結論と将来展望）</a:t>
            </a:r>
            <a:endParaRPr lang="en-US" altLang="ja-JP" sz="2000" b="1" dirty="0">
              <a:latin typeface="Calibri" charset="0"/>
              <a:ea typeface="ＭＳ Ｐゴシック" charset="0"/>
            </a:endParaRPr>
          </a:p>
          <a:p>
            <a:pPr marL="0" indent="0">
              <a:buNone/>
            </a:pP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3416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95</TotalTime>
  <Words>312</Words>
  <Application>Microsoft Macintosh PowerPoint</Application>
  <PresentationFormat>画面に合わせる (16:9)</PresentationFormat>
  <Paragraphs>35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MS PGothic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naorikisaori@outlook.jp</dc:creator>
  <cp:lastModifiedBy>naorikisaori@outlook.jp</cp:lastModifiedBy>
  <cp:revision>6</cp:revision>
  <dcterms:created xsi:type="dcterms:W3CDTF">2024-03-26T22:22:10Z</dcterms:created>
  <dcterms:modified xsi:type="dcterms:W3CDTF">2024-04-22T04:04:48Z</dcterms:modified>
</cp:coreProperties>
</file>