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テーマ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howGuides="1">
      <p:cViewPr varScale="1">
        <p:scale>
          <a:sx n="119" d="100"/>
          <a:sy n="119" d="100"/>
        </p:scale>
        <p:origin x="760" y="192"/>
      </p:cViewPr>
      <p:guideLst>
        <p:guide orient="horz" pos="2160"/>
        <p:guide pos="37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5" d="100"/>
        <a:sy n="1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457516FF-F3B0-D954-111A-29A8F6E1B84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32238C0-1E0F-044B-BDBD-092AF1201D5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1AAF4844-C8C3-A091-E5C6-C09D0792455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7B89B424-511E-D003-A7A2-693C032566F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7A4529EB-F415-C64F-AB89-9F94C563C95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B95BD7F-ED07-6565-112B-F0E604A31C7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E25D466-1186-6A87-1023-94DC74D2BD0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01F0E68A-22A0-B8BE-E373-79608701109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3ABF6D97-E9A4-DE43-DC07-51F5D155F06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F6CED139-247C-6B21-8176-CC99AF75E2F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2DCCA0BD-9E4F-7239-7376-1AFDAD6582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DA1CDD83-5143-9542-9114-29192979F90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D4B73FE7-2154-DD49-141E-5D84F32B08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74DFB72D-AC49-6E4E-9877-1657495FC48F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2FBEB83B-8511-CB4C-48AE-AE13DAE197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3B24F4E-DB56-C520-BD95-BDB94340A4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F6C9BF3-F7B2-1A29-E21C-2AA73C0020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0C7CFB5-DE0D-DDD6-FE1F-0241C13FE4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57D0AC-788D-9322-05CC-C7C85BBD56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0ACAE-944A-DA43-8DD5-D298F2AD22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8866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28BFA40-9D4B-997B-E0CA-25BDAF1245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49E6E9D-F4D9-873D-3B80-EF9B09883D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DB3309-65A6-2861-C8F2-0C1B81EFA7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AE271-7347-344C-B227-C471F2169D9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79952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CF2198-9074-8945-8164-88FF5A283A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FB1A25-1CC8-C26F-1626-CA8E67941A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CFD8F0-6649-0345-6129-9BDB727B03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62A13-9EA1-9242-B207-0C598BEF379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86429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E3D8322-A32C-93BE-891C-93FE675D92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4D5F5F7-52D8-E496-7E63-6F9DFD4F51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03A303-7F7D-C020-017D-8AF71A3DAA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A3DDF-C16A-D640-BF6D-F48A7D2C5A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14253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3CF4B3B-6745-949E-5265-A91F8E389C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62E88F-6E80-58CF-33BF-C72220BD94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D93B5BE-7E9B-E4A1-FCE6-766CCA7E46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BAE40-2D4F-AE4E-8F7C-C19A6C903D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26498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AF67BA-3468-72FC-6806-A47CB1F9C2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858E32-DD12-4172-E712-32E05775C3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B094FB-96F3-6DCF-2445-5B086355CC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6EF3A-0DB3-3E49-83BC-201FC8B84E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9946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A7D1352-A8C5-D076-1C5F-E68E1DFD07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DD2F703-4880-E6F8-D1C5-23036FA4B7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3E17AD8-A156-38A9-D0B7-3B6FBC5F09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0E6A6F-1335-EB41-8E76-BE125D47A2F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87985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776FDDB-4ECE-7A00-AAB4-614EF3C2D1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81E3965-32E4-036D-2C9A-531B543ED4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AB3A9F3-41DA-0151-8B62-A5CED02C05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FB919-40A8-8C42-A2B5-07EF0034C6E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11768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6B2590C-FD50-08F2-C285-F9514C288F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C223BBA-539D-F610-0638-15F598C50E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EA018E2-F5BC-B76F-B508-B63907584E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71C2B-2F59-374E-84B4-B892A6DB803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9952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B9E03D-FCBD-29E0-EBC2-C02AF5C380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3F0FE52-CDD3-ADDC-F92C-F551BAB549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E25BCC-861A-5D91-5A79-418EEE59E6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5770E-85F6-9D44-BEEB-EC9F8928D3C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41806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ABD8AA-A8DE-A910-E8B9-2A7CE0BD50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7F545A-03AA-F984-E865-D0892BC9E9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0E9656-E4E5-3E01-ED16-A8EF9AD717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9971A-705F-DE4F-BA0F-5F0D27475C4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1716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27800D4-6F63-51F5-EB2B-63FB5AE7C6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B56ADC4-40E0-2271-B007-EC9863B961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720743B-5ACB-FBD7-4921-ECEEBA9AAC0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BA6FA2D-DA90-C929-3193-C1D58429EEE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9CD2301-A5FC-6618-7730-A07D0B29B1D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FEB601DF-60AA-4740-878A-DC80054F30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4BC1869F-C75E-EF26-5693-40AECDE174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434975"/>
            <a:ext cx="7772400" cy="1257300"/>
          </a:xfrm>
          <a:solidFill>
            <a:srgbClr val="000080"/>
          </a:solidFill>
          <a:ln w="28575">
            <a:solidFill>
              <a:srgbClr val="00FFFF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kumimoji="0" lang="ja-JP" altLang="en-US" sz="4800" b="1" dirty="0">
                <a:solidFill>
                  <a:schemeClr val="accent3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+mj-cs"/>
              </a:rPr>
              <a:t>ＣＯＩ 開示</a:t>
            </a:r>
            <a:endParaRPr kumimoji="0" lang="en-US" altLang="ja-JP" sz="2800" b="1" dirty="0">
              <a:solidFill>
                <a:srgbClr val="FFFF1F"/>
              </a:solidFill>
              <a:latin typeface="Yu Gothic" panose="020B0400000000000000" pitchFamily="34" charset="-128"/>
              <a:ea typeface="Yu Gothic" panose="020B0400000000000000" pitchFamily="34" charset="-128"/>
              <a:cs typeface="+mj-cs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7BA8F41-B71B-1068-2C9A-A822CA7D995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841500"/>
            <a:ext cx="9144000" cy="882650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None/>
              <a:defRPr/>
            </a:pPr>
            <a:r>
              <a:rPr kumimoji="0" lang="ja-JP" altLang="en-US" sz="24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今回の発表に関して</a:t>
            </a:r>
            <a:endParaRPr kumimoji="0" lang="en-US" altLang="ja-JP" sz="2400" b="1" dirty="0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marL="0" indent="0" algn="ctr" eaLnBrk="1" hangingPunct="1">
              <a:lnSpc>
                <a:spcPct val="80000"/>
              </a:lnSpc>
              <a:buNone/>
              <a:defRPr/>
            </a:pPr>
            <a:r>
              <a:rPr kumimoji="0" lang="ja-JP" altLang="en-US" sz="2400" b="1" dirty="0">
                <a:solidFill>
                  <a:schemeClr val="accent3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+mn-cs"/>
              </a:rPr>
              <a:t>開示すべき</a:t>
            </a:r>
            <a:r>
              <a:rPr kumimoji="0" lang="en-US" altLang="ja-JP" sz="2400" b="1" dirty="0">
                <a:solidFill>
                  <a:schemeClr val="accent3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+mn-cs"/>
              </a:rPr>
              <a:t>COI</a:t>
            </a:r>
            <a:r>
              <a:rPr kumimoji="0" lang="ja-JP" altLang="en-US" sz="2400" b="1" dirty="0">
                <a:solidFill>
                  <a:schemeClr val="accent3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+mn-cs"/>
              </a:rPr>
              <a:t>関係にある企業などは以下の通りです。</a:t>
            </a:r>
            <a:endParaRPr kumimoji="0" lang="en-US" altLang="ja-JP" sz="2400" b="1" dirty="0">
              <a:solidFill>
                <a:schemeClr val="accent3"/>
              </a:solidFill>
              <a:latin typeface="Yu Gothic" panose="020B0400000000000000" pitchFamily="34" charset="-128"/>
              <a:ea typeface="Yu Gothic" panose="020B0400000000000000" pitchFamily="34" charset="-128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800" b="1" dirty="0">
                <a:solidFill>
                  <a:schemeClr val="accent3"/>
                </a:solidFill>
                <a:latin typeface="Arial" charset="0"/>
                <a:ea typeface="ＭＳ Ｐゴシック" charset="-128"/>
                <a:cs typeface="+mn-cs"/>
              </a:rPr>
              <a:t>　</a:t>
            </a:r>
            <a:endParaRPr kumimoji="0" lang="en-US" altLang="ja-JP" sz="2000" b="1" dirty="0">
              <a:solidFill>
                <a:schemeClr val="accent3"/>
              </a:solidFill>
              <a:latin typeface="Arial" charset="0"/>
              <a:ea typeface="ＭＳ Ｐゴシック" charset="-128"/>
              <a:cs typeface="+mn-cs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6C61E0EE-7425-299C-E638-30FA8C1ACC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594724"/>
              </p:ext>
            </p:extLst>
          </p:nvPr>
        </p:nvGraphicFramePr>
        <p:xfrm>
          <a:off x="1846264" y="2662238"/>
          <a:ext cx="8461375" cy="38719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88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2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356">
                <a:tc>
                  <a:txBody>
                    <a:bodyPr/>
                    <a:lstStyle/>
                    <a:p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役員・顧問職報酬</a:t>
                      </a:r>
                      <a:endParaRPr kumimoji="1" lang="en-US" altLang="ja-JP" sz="2000" b="1" dirty="0">
                        <a:solidFill>
                          <a:schemeClr val="bg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91445" marR="91445" marT="45724" marB="45724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>
                          <a:solidFill>
                            <a:schemeClr val="bg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@@</a:t>
                      </a:r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株式会社</a:t>
                      </a:r>
                    </a:p>
                  </a:txBody>
                  <a:tcPr marL="91445" marR="91445" marT="45724" marB="45724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56">
                <a:tc>
                  <a:txBody>
                    <a:bodyPr/>
                    <a:lstStyle/>
                    <a:p>
                      <a:r>
                        <a:rPr kumimoji="1" lang="ja-JP" altLang="en-US" sz="2000" b="1">
                          <a:solidFill>
                            <a:schemeClr val="bg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エクイティ（株等）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91445" marR="91445" marT="45724" marB="45724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なし</a:t>
                      </a:r>
                    </a:p>
                  </a:txBody>
                  <a:tcPr marL="91445" marR="91445" marT="45724" marB="45724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356">
                <a:tc>
                  <a:txBody>
                    <a:bodyPr/>
                    <a:lstStyle/>
                    <a:p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特許権使用料</a:t>
                      </a:r>
                    </a:p>
                  </a:txBody>
                  <a:tcPr marL="91445" marR="91445" marT="45724" marB="45724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なし</a:t>
                      </a:r>
                    </a:p>
                  </a:txBody>
                  <a:tcPr marL="91445" marR="91445" marT="45724" marB="45724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356">
                <a:tc>
                  <a:txBody>
                    <a:bodyPr/>
                    <a:lstStyle/>
                    <a:p>
                      <a:r>
                        <a:rPr kumimoji="1" lang="ja-JP" altLang="en-US" sz="2000" b="1">
                          <a:solidFill>
                            <a:schemeClr val="bg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講演料・謝金等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91445" marR="91445" marT="45724" marB="45724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なし</a:t>
                      </a:r>
                    </a:p>
                  </a:txBody>
                  <a:tcPr marL="91445" marR="91445" marT="45724" marB="45724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356">
                <a:tc>
                  <a:txBody>
                    <a:bodyPr/>
                    <a:lstStyle/>
                    <a:p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原稿料</a:t>
                      </a:r>
                    </a:p>
                  </a:txBody>
                  <a:tcPr marL="91445" marR="91445" marT="45724" marB="45724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なし</a:t>
                      </a:r>
                    </a:p>
                  </a:txBody>
                  <a:tcPr marL="91445" marR="91445" marT="45724" marB="45724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064">
                <a:tc>
                  <a:txBody>
                    <a:bodyPr/>
                    <a:lstStyle/>
                    <a:p>
                      <a:r>
                        <a:rPr kumimoji="1" lang="ja-JP" altLang="en-US" sz="2000" b="1">
                          <a:solidFill>
                            <a:schemeClr val="bg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共同研究費・受託研究費・治験費等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91445" marR="91445" marT="45724" marB="45724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  <a:cs typeface="ＭＳ Ｐゴシック"/>
                        </a:rPr>
                        <a:t>株式会社</a:t>
                      </a:r>
                      <a:r>
                        <a:rPr kumimoji="1" lang="en-US" altLang="ja-JP" sz="2000" b="1" dirty="0">
                          <a:solidFill>
                            <a:schemeClr val="bg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  <a:cs typeface="ＭＳ Ｐゴシック"/>
                        </a:rPr>
                        <a:t>@@</a:t>
                      </a:r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  <a:cs typeface="ＭＳ Ｐゴシック"/>
                        </a:rPr>
                        <a:t>、</a:t>
                      </a:r>
                      <a:r>
                        <a:rPr kumimoji="1" lang="en-US" altLang="ja-JP" sz="2000" b="1" dirty="0">
                          <a:solidFill>
                            <a:schemeClr val="bg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  <a:cs typeface="ＭＳ Ｐゴシック"/>
                        </a:rPr>
                        <a:t>@@</a:t>
                      </a:r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  <a:cs typeface="ＭＳ Ｐゴシック"/>
                        </a:rPr>
                        <a:t>製薬株式会社</a:t>
                      </a:r>
                    </a:p>
                  </a:txBody>
                  <a:tcPr marL="91445" marR="91445" marT="45724" marB="45724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356">
                <a:tc>
                  <a:txBody>
                    <a:bodyPr/>
                    <a:lstStyle/>
                    <a:p>
                      <a:r>
                        <a:rPr kumimoji="1" lang="ja-JP" altLang="en-US" sz="2000" b="1">
                          <a:solidFill>
                            <a:schemeClr val="bg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奨学寄附金・研究助成金等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91445" marR="91445" marT="45724" marB="45724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>
                          <a:solidFill>
                            <a:schemeClr val="bg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なし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  <a:cs typeface="ＭＳ Ｐゴシック"/>
                      </a:endParaRPr>
                    </a:p>
                  </a:txBody>
                  <a:tcPr marL="91445" marR="91445" marT="45724" marB="45724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356">
                <a:tc>
                  <a:txBody>
                    <a:bodyPr/>
                    <a:lstStyle/>
                    <a:p>
                      <a:r>
                        <a:rPr kumimoji="1" lang="ja-JP" altLang="en-US" sz="2000" b="1">
                          <a:solidFill>
                            <a:schemeClr val="bg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寄附講座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91445" marR="91445" marT="45724" marB="45724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>
                          <a:solidFill>
                            <a:schemeClr val="bg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なし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  <a:cs typeface="ＭＳ Ｐゴシック"/>
                      </a:endParaRPr>
                    </a:p>
                  </a:txBody>
                  <a:tcPr marL="91445" marR="91445" marT="45724" marB="45724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356">
                <a:tc>
                  <a:txBody>
                    <a:bodyPr/>
                    <a:lstStyle/>
                    <a:p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その他の報酬</a:t>
                      </a:r>
                    </a:p>
                  </a:txBody>
                  <a:tcPr marL="91445" marR="91445" marT="45724" marB="45724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なし</a:t>
                      </a:r>
                    </a:p>
                  </a:txBody>
                  <a:tcPr marL="91445" marR="91445" marT="45724" marB="45724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</TotalTime>
  <Words>80</Words>
  <Application>Microsoft Macintosh PowerPoint</Application>
  <PresentationFormat>ワイド画面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</vt:lpstr>
      <vt:lpstr>Arial</vt:lpstr>
      <vt:lpstr>Times New Roman</vt:lpstr>
      <vt:lpstr>Default Design</vt:lpstr>
      <vt:lpstr>ＣＯＩ 開示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staff-tohoku05</dc:creator>
  <cp:lastModifiedBy>jamttc2020@gmail.com</cp:lastModifiedBy>
  <cp:revision>105</cp:revision>
  <dcterms:created xsi:type="dcterms:W3CDTF">2000-09-04T17:39:07Z</dcterms:created>
  <dcterms:modified xsi:type="dcterms:W3CDTF">2022-11-22T06:47:52Z</dcterms:modified>
</cp:coreProperties>
</file>